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iriam Libre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Playfair Display"/>
      <p:regular r:id="rId50"/>
      <p:bold r:id="rId51"/>
      <p:italic r:id="rId52"/>
      <p:boldItalic r:id="rId53"/>
    </p:embeddedFont>
    <p:embeddedFont>
      <p:font typeface="Work Sans"/>
      <p:regular r:id="rId54"/>
      <p:bold r:id="rId55"/>
    </p:embeddedFont>
    <p:embeddedFont>
      <p:font typeface="Barlow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iriamLibre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font" Target="fonts/MiriamLibr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bold.fntdata"/><Relationship Id="rId50" Type="http://schemas.openxmlformats.org/officeDocument/2006/relationships/font" Target="fonts/PlayfairDisplay-regular.fntdata"/><Relationship Id="rId53" Type="http://schemas.openxmlformats.org/officeDocument/2006/relationships/font" Target="fonts/PlayfairDisplay-boldItalic.fntdata"/><Relationship Id="rId52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55" Type="http://schemas.openxmlformats.org/officeDocument/2006/relationships/font" Target="fonts/WorkSans-bold.fntdata"/><Relationship Id="rId10" Type="http://schemas.openxmlformats.org/officeDocument/2006/relationships/slide" Target="slides/slide5.xml"/><Relationship Id="rId54" Type="http://schemas.openxmlformats.org/officeDocument/2006/relationships/font" Target="fonts/WorkSans-regular.fntdata"/><Relationship Id="rId13" Type="http://schemas.openxmlformats.org/officeDocument/2006/relationships/slide" Target="slides/slide8.xml"/><Relationship Id="rId57" Type="http://schemas.openxmlformats.org/officeDocument/2006/relationships/font" Target="fonts/BarlowLight-bold.fntdata"/><Relationship Id="rId12" Type="http://schemas.openxmlformats.org/officeDocument/2006/relationships/slide" Target="slides/slide7.xml"/><Relationship Id="rId56" Type="http://schemas.openxmlformats.org/officeDocument/2006/relationships/font" Target="fonts/BarlowLight-regular.fntdata"/><Relationship Id="rId15" Type="http://schemas.openxmlformats.org/officeDocument/2006/relationships/slide" Target="slides/slide10.xml"/><Relationship Id="rId59" Type="http://schemas.openxmlformats.org/officeDocument/2006/relationships/font" Target="fonts/Barlow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Barlow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669ed06f_8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669ed06f_8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f58e4201_1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f58e4201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f58e4201_17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f58e4201_1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f58e4201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f58e42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f58e420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4f58e42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f58e4201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f58e420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f58e4201_17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f58e4201_1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4f58e4201_17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4f58e4201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f58e4201_16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f58e4201_1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f58e4201_1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f58e4201_1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f58e4201_1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f58e4201_1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f58e4201_2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f58e4201_2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f58e4201_16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f58e4201_1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f58e4201_16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f58e4201_1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f58e4201_16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f58e4201_1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4f58e4201_1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4f58e4201_1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f58e4201_1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f58e4201_1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f58e4201_16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f58e4201_1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f58e4201_1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f58e4201_1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f58e4201_16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f58e4201_1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f58e4201_17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f58e4201_1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f58e4201_17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f58e4201_1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669ed06f_8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669ed06f_8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f58e4201_17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f58e4201_1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f58e4201_17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f58e4201_1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f58e4201_17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f58e4201_1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f58e4201_17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f58e4201_1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f58e4201_17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f58e4201_1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f58e4201_2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f58e4201_2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669ed06f_8_3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669ed06f_8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669ed06f_8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669ed06f_8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4f58e4201_17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4f58e4201_1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669ed06f_8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669ed06f_8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669ed06f_8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669ed06f_8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669ed06f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669ed06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669ed06f_2_1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669ed06f_2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4f58e4201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4f58e4201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669ed06f_2_15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669ed06f_2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3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67" name="Google Shape;67;p13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13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76" name="Google Shape;76;p13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88" name="Google Shape;88;p1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92" name="Google Shape;92;p13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05" name="Google Shape;105;p14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106" name="Google Shape;106;p14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110" name="Google Shape;110;p14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i="1"/>
            </a:lvl9pPr>
          </a:lstStyle>
          <a:p/>
        </p:txBody>
      </p:sp>
      <p:sp>
        <p:nvSpPr>
          <p:cNvPr id="121" name="Google Shape;121;p16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124" name="Google Shape;124;p16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137" name="Google Shape;137;p16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8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18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Google Shape;153;p18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4" name="Google Shape;154;p18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8" name="Google Shape;168;p1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MV5tzVaVQuNGT92fQu6qnEZz__gU0Mo/view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nbc.com/2018/02/09/a-growing-percentage-of-millennials-have-absolutely-nothing-saved.html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nbc.com/2018/02/09/a-growing-percentage-of-millennials-have-absolutely-nothing-saved.htm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Ve5ZqMXSaffBoC_muYdZ_Qfn2fUjQAOM/view" TargetMode="External"/><Relationship Id="rId4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10.gif"/><Relationship Id="rId5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to AMEX!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-Mission Gen 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3227550" y="589350"/>
            <a:ext cx="5916294" cy="387868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67" name="Google Shape;267;p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68" name="Google Shape;268;p28"/>
          <p:cNvSpPr txBox="1"/>
          <p:nvPr>
            <p:ph idx="4294967295" type="body"/>
          </p:nvPr>
        </p:nvSpPr>
        <p:spPr>
          <a:xfrm>
            <a:off x="89375" y="657288"/>
            <a:ext cx="2097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SCRAPE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obtain the relevant tweets for the search query ‘visa card’, scrape the data and store it in a dataframe.</a:t>
            </a:r>
            <a:endParaRPr sz="1800"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 b="0" l="0" r="4780" t="0"/>
          <a:stretch/>
        </p:blipFill>
        <p:spPr>
          <a:xfrm>
            <a:off x="2121700" y="0"/>
            <a:ext cx="7022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3693400" y="725225"/>
            <a:ext cx="4807549" cy="374273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77" name="Google Shape;277;p29"/>
          <p:cNvSpPr txBox="1"/>
          <p:nvPr>
            <p:ph idx="4294967295" type="body"/>
          </p:nvPr>
        </p:nvSpPr>
        <p:spPr>
          <a:xfrm>
            <a:off x="142950" y="725200"/>
            <a:ext cx="21825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Relieve</a:t>
            </a: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the dissatisfied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performing sentiment analysis, we obtain a list of </a:t>
            </a:r>
            <a:r>
              <a:rPr b="1" lang="en"/>
              <a:t>unhappy competitor company customers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This technique can be extended to other platforms where we can find customer reviews!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4000" r="8456" t="0"/>
          <a:stretch/>
        </p:blipFill>
        <p:spPr>
          <a:xfrm>
            <a:off x="2325450" y="430175"/>
            <a:ext cx="6818550" cy="43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Millenials love to interact with Chatbots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168650" y="1876925"/>
            <a:ext cx="89445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Millenials value connection. 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They’d rather be talking to a bot that responds to them than typing in queries and finding answers.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According to CARAVAN statistics, </a:t>
            </a:r>
            <a:r>
              <a:rPr b="1" lang="en" sz="1600">
                <a:solidFill>
                  <a:srgbClr val="666666"/>
                </a:solidFill>
              </a:rPr>
              <a:t>60% of the millennials use chatbots  70% of those report positive experiences, and of the millennials who have not used them, more than half say they are interested in using them.</a:t>
            </a:r>
            <a:endParaRPr b="1"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Millennials value speed and efficiency. Chatbot provides it all.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75" y="3964775"/>
            <a:ext cx="1975950" cy="1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198075" y="1719550"/>
            <a:ext cx="28500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Our Supercool AMEX Bot</a:t>
            </a:r>
            <a:endParaRPr/>
          </a:p>
        </p:txBody>
      </p:sp>
      <p:sp>
        <p:nvSpPr>
          <p:cNvPr id="293" name="Google Shape;293;p31"/>
          <p:cNvSpPr txBox="1"/>
          <p:nvPr>
            <p:ph idx="2" type="body"/>
          </p:nvPr>
        </p:nvSpPr>
        <p:spPr>
          <a:xfrm>
            <a:off x="3048075" y="1719550"/>
            <a:ext cx="58221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it help?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master solution to all  customer queries within seconds.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can we use it to our benefit?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chat history will help in monitoring potential customer behaviour.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is the customer asking for? Is there anything that they need that we are not currently providing?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Also it will assist in identifying those sectors which customers value more.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00" y="2048200"/>
            <a:ext cx="2209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 title="chatb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625" y="156900"/>
            <a:ext cx="6492025" cy="48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Millenials are all about </a:t>
            </a:r>
            <a:r>
              <a:rPr b="1" lang="en"/>
              <a:t>Social Media</a:t>
            </a:r>
            <a:endParaRPr b="1"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226725" y="1817325"/>
            <a:ext cx="3329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value experiences.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GenY loves social media!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highlight>
                  <a:srgbClr val="FFFFFF"/>
                </a:highlight>
              </a:rPr>
              <a:t>“88% of Millennials</a:t>
            </a:r>
            <a:r>
              <a:rPr b="1" lang="en">
                <a:solidFill>
                  <a:srgbClr val="666666"/>
                </a:solidFill>
                <a:highlight>
                  <a:srgbClr val="FFFFFF"/>
                </a:highlight>
              </a:rPr>
              <a:t> have a Facebook account, and over half of them use the platform regularly.” - 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www.laveh.com </a:t>
            </a:r>
            <a:endParaRPr/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175" y="1706550"/>
            <a:ext cx="4972474" cy="32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198075" y="1719550"/>
            <a:ext cx="33858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Campaign!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propose to have a campaign called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#ExpresswithAMEX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where people share video testimonials of their credit card experience and avail benefits.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carriers of the campaign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would be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“influencers”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customers identified through our database that have a high following (say, more than 1K) on social media platforms.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Strategy</a:t>
            </a:r>
            <a:r>
              <a:rPr lang="en"/>
              <a:t>?</a:t>
            </a:r>
            <a:endParaRPr/>
          </a:p>
        </p:txBody>
      </p:sp>
      <p:sp>
        <p:nvSpPr>
          <p:cNvPr id="315" name="Google Shape;315;p34"/>
          <p:cNvSpPr txBox="1"/>
          <p:nvPr>
            <p:ph idx="2" type="body"/>
          </p:nvPr>
        </p:nvSpPr>
        <p:spPr>
          <a:xfrm>
            <a:off x="3639300" y="1719550"/>
            <a:ext cx="55047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it help?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Automatically contact</a:t>
            </a:r>
            <a:r>
              <a:rPr lang="en"/>
              <a:t> the “influencers” via email/instagram DMs/message to participate in the campaign and spread the word in return for points and rewards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the campaign commences, it would be a possible to assign an </a:t>
            </a:r>
            <a:r>
              <a:rPr b="1" lang="en"/>
              <a:t>influencer score</a:t>
            </a:r>
            <a:r>
              <a:rPr lang="en"/>
              <a:t> to each participant in the campaign by looking at their outreach (a person reaching out to 100 people has a score of 0.1 and another that reaches out to 1000 would get a score of 1 or 100% outreach) and reward them benefits accordingly.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Millenials are focused on </a:t>
            </a:r>
            <a:r>
              <a:rPr b="1" lang="en"/>
              <a:t>saving</a:t>
            </a:r>
            <a:r>
              <a:rPr lang="en"/>
              <a:t>!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8650" y="1876925"/>
            <a:ext cx="44034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2018 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Bank of America survey found that 1 in 6 millennials — which BoA defined as those between age 23 and 37 — now have $100,000 or more in savings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That's impressive!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But that stat doesn't tell the whole story!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While some millennials are increasingly proving to be savvy savers, many other young people are not making progress at holding onto their cash.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Here are a few charts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/>
        <p:spPr>
          <a:xfrm>
            <a:off x="4959100" y="1653986"/>
            <a:ext cx="3564450" cy="343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57150" y="4718950"/>
            <a:ext cx="83820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https://www.cnbc.com/2018/02/09/a-growing-percentage-of-millennials-have-absolutely-nothing-saved.html</a:t>
            </a:r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50" y="289850"/>
            <a:ext cx="6802525" cy="38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https://www.cnbc.com/2018/02/09/a-growing-percentage-of-millennials-have-absolutely-nothing-saved.html</a:t>
            </a:r>
            <a:r>
              <a:rPr lang="en"/>
              <a:t> 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26" y="247675"/>
            <a:ext cx="7040499" cy="39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</a:rPr>
              <a:t>Our product </a:t>
            </a:r>
            <a:r>
              <a:rPr b="1" lang="en" sz="2400">
                <a:solidFill>
                  <a:srgbClr val="4A86E8"/>
                </a:solidFill>
              </a:rPr>
              <a:t>#AMEXANALYTICS</a:t>
            </a:r>
            <a:endParaRPr b="1" sz="2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</a:rPr>
              <a:t>                      GroupID: 5</a:t>
            </a:r>
            <a:endParaRPr sz="2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       Shiv Nadar University, Greater Noida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96" name="Google Shape;196;p20"/>
          <p:cNvSpPr txBox="1"/>
          <p:nvPr>
            <p:ph idx="3" type="body"/>
          </p:nvPr>
        </p:nvSpPr>
        <p:spPr>
          <a:xfrm>
            <a:off x="1751400" y="2083575"/>
            <a:ext cx="12957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Aakriti Shukla</a:t>
            </a:r>
            <a:endParaRPr b="1"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601" y="1630900"/>
            <a:ext cx="1103700" cy="147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00222"/>
            <a:ext cx="1103700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227675"/>
            <a:ext cx="1295812" cy="14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363" y="3152650"/>
            <a:ext cx="1216224" cy="16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>
            <p:ph idx="3" type="body"/>
          </p:nvPr>
        </p:nvSpPr>
        <p:spPr>
          <a:xfrm>
            <a:off x="1819338" y="3778975"/>
            <a:ext cx="12957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Ishita Jain</a:t>
            </a:r>
            <a:endParaRPr b="1"/>
          </a:p>
        </p:txBody>
      </p:sp>
      <p:sp>
        <p:nvSpPr>
          <p:cNvPr id="202" name="Google Shape;202;p20"/>
          <p:cNvSpPr txBox="1"/>
          <p:nvPr>
            <p:ph idx="3" type="body"/>
          </p:nvPr>
        </p:nvSpPr>
        <p:spPr>
          <a:xfrm>
            <a:off x="4468963" y="2083575"/>
            <a:ext cx="12957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Mehar Bhatia</a:t>
            </a:r>
            <a:endParaRPr b="1"/>
          </a:p>
        </p:txBody>
      </p:sp>
      <p:sp>
        <p:nvSpPr>
          <p:cNvPr id="203" name="Google Shape;203;p20"/>
          <p:cNvSpPr txBox="1"/>
          <p:nvPr>
            <p:ph idx="3" type="body"/>
          </p:nvPr>
        </p:nvSpPr>
        <p:spPr>
          <a:xfrm>
            <a:off x="4571988" y="3778975"/>
            <a:ext cx="12957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Manasi Mittal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r>
              <a:rPr b="1" lang="en" sz="3000"/>
              <a:t>IDEA!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Personalized Wallet Management System</a:t>
            </a:r>
            <a:endParaRPr b="1"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168650" y="1876925"/>
            <a:ext cx="89445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We felt the need to design a 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Personalized Wallet Management System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for AMEX ANALYTICS website.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 AMEX card holder will be able to keep track of his/her payments.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 AMEX card holder can form a wallet where he/she can make sections for various purchases and assign budgets to them. This can also be edited too.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 customer can then assign budgets for each section.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After a payment has been using AMEX card, the amount/money will be subtracted automatically from the balance amount.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199" y="372824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r>
              <a:rPr b="1" lang="en" sz="3000"/>
              <a:t>IDEA!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Personalized Wallet Management System</a:t>
            </a:r>
            <a:endParaRPr b="1"/>
          </a:p>
        </p:txBody>
      </p:sp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168650" y="1876925"/>
            <a:ext cx="89445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example, the customer can form sections in the wallet like ‘House Rent’, ‘Restaurants’, ‘Electricity’, ‘Clothing’ etc. 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a payment has been done using AMEX card, the amount/money will be subtracted automatically from the balance amount.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example, say a customer has assigned Rs: 5000 to clothing for a month. After a transaction of Rs 1500 at H&amp;M, the amount will be deducted automatically from the balance amount.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 next slides, we present the screenshots from the prototype of the personalised wallet management system.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199" y="372824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25" y="227575"/>
            <a:ext cx="5701625" cy="42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25" y="527450"/>
            <a:ext cx="7562850" cy="36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493325"/>
            <a:ext cx="7575951" cy="3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75" y="570300"/>
            <a:ext cx="7459251" cy="34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25" y="366700"/>
            <a:ext cx="7188375" cy="38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63" y="945350"/>
            <a:ext cx="7647226" cy="2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471900" y="16976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RETENTION OF CUSTOMERS BY KNOWING THEIR LIKES: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networks are an extraordinarily important part of Millennials’ digital lives, in part because social networks have become much more than a way to connect about personal matters.</a:t>
            </a:r>
            <a:r>
              <a:rPr b="1"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Social media engages them with different opinion and views.</a:t>
            </a:r>
            <a:r>
              <a:rPr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have tried to analyse what </a:t>
            </a:r>
            <a:r>
              <a:rPr b="1"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#amexcard</a:t>
            </a:r>
            <a:r>
              <a:rPr lang="en" sz="135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users likings by extracting the positive keywords from their tweets including both positive and negative reviews.</a:t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 txBox="1"/>
          <p:nvPr>
            <p:ph type="title"/>
          </p:nvPr>
        </p:nvSpPr>
        <p:spPr>
          <a:xfrm>
            <a:off x="301450" y="6122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Continuing the Good Work</a:t>
            </a:r>
            <a:endParaRPr/>
          </a:p>
        </p:txBody>
      </p:sp>
      <p:sp>
        <p:nvSpPr>
          <p:cNvPr id="395" name="Google Shape;395;p4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Scraping the data from social media like twitter and analysing them for positive keywords along with their frequency.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Analysing the satisfaction content of a particular feature among the users by measuring its frequency in our list of keywords.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type="title"/>
          </p:nvPr>
        </p:nvSpPr>
        <p:spPr>
          <a:xfrm>
            <a:off x="-1404950" y="171750"/>
            <a:ext cx="72351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b="1" i="1" lang="en" sz="3000">
                <a:solidFill>
                  <a:srgbClr val="0C343D"/>
                </a:solidFill>
              </a:rPr>
              <a:t>THE PLAN? Keep them happy!</a:t>
            </a:r>
            <a:endParaRPr b="1" i="1" sz="3000">
              <a:solidFill>
                <a:srgbClr val="0C343D"/>
              </a:solidFill>
            </a:endParaRPr>
          </a:p>
        </p:txBody>
      </p:sp>
      <p:sp>
        <p:nvSpPr>
          <p:cNvPr id="402" name="Google Shape;402;p47"/>
          <p:cNvSpPr txBox="1"/>
          <p:nvPr>
            <p:ph idx="1" type="body"/>
          </p:nvPr>
        </p:nvSpPr>
        <p:spPr>
          <a:xfrm>
            <a:off x="457200" y="1135875"/>
            <a:ext cx="53091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INCREASE CUSTOMER BASE WHILE RETAINING THE PREVIOUS CUSTOMERS: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Try not to change the features which makes the customers happy. The graph shows the satisfaction metric of most commonly used positive keywords.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403" name="Google Shape;403;p4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25" y="2452325"/>
            <a:ext cx="3583875" cy="24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idx="4294967295" type="ctrTitle"/>
          </p:nvPr>
        </p:nvSpPr>
        <p:spPr>
          <a:xfrm>
            <a:off x="685800" y="440350"/>
            <a:ext cx="3297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layfair Display"/>
                <a:ea typeface="Playfair Display"/>
                <a:cs typeface="Playfair Display"/>
                <a:sym typeface="Playfair Display"/>
              </a:rPr>
              <a:t>HELLO!</a:t>
            </a:r>
            <a:endParaRPr sz="6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21"/>
          <p:cNvSpPr txBox="1"/>
          <p:nvPr>
            <p:ph idx="4294967295" type="subTitle"/>
          </p:nvPr>
        </p:nvSpPr>
        <p:spPr>
          <a:xfrm>
            <a:off x="503275" y="3809050"/>
            <a:ext cx="82590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 AMEX Analytics</a:t>
            </a:r>
            <a:endParaRPr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our job is to give you MORE MILLENNIALS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wanna lose them! Do you?</a:t>
            </a:r>
            <a:endParaRPr b="1"/>
          </a:p>
        </p:txBody>
      </p:sp>
      <p:sp>
        <p:nvSpPr>
          <p:cNvPr id="410" name="Google Shape;410;p48"/>
          <p:cNvSpPr txBox="1"/>
          <p:nvPr>
            <p:ph idx="1" type="body"/>
          </p:nvPr>
        </p:nvSpPr>
        <p:spPr>
          <a:xfrm>
            <a:off x="226725" y="1817325"/>
            <a:ext cx="46899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New York Times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pointed out that in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2016 the number of Amex cards in use fell 18 percent, while Amex revenue in 2016 was down more than $2 billion from two years earlier.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It is important to catch a hold of those customers who are on the verge of switching or withdrawing from AmEX services. Also, why are they doing so?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379" y="2016825"/>
            <a:ext cx="3724826" cy="248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them </a:t>
            </a:r>
            <a:r>
              <a:rPr b="1" lang="en"/>
              <a:t>S</a:t>
            </a:r>
            <a:r>
              <a:rPr b="1" lang="en"/>
              <a:t>tay</a:t>
            </a:r>
            <a:endParaRPr b="1"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168650" y="1876925"/>
            <a:ext cx="49986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We aim to acquire data regarding </a:t>
            </a: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</a:rPr>
              <a:t>customers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who have been </a:t>
            </a: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</a:rPr>
              <a:t>disappointed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in the services of the company. 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Like we did for competitor companies, it’s important to recognise the points of dismay with AmEX’s products and services. 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We did this by scraping tweets for the query ‘amex’ as displayed in the following slide and successively applying sentiment analysis to categorise them as positive/negative.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0" y="2258825"/>
            <a:ext cx="3671950" cy="23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3227550" y="589350"/>
            <a:ext cx="5916294" cy="387868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0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27" name="Google Shape;427;p5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28" name="Google Shape;428;p50"/>
          <p:cNvSpPr txBox="1"/>
          <p:nvPr>
            <p:ph idx="4294967295" type="body"/>
          </p:nvPr>
        </p:nvSpPr>
        <p:spPr>
          <a:xfrm>
            <a:off x="89375" y="657300"/>
            <a:ext cx="20655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SCRAPE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Query: ‘americanexpress’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scrape the data and store it in a dataframe.</a:t>
            </a:r>
            <a:endParaRPr sz="1800"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75" y="-43050"/>
            <a:ext cx="7084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/>
          <p:nvPr/>
        </p:nvSpPr>
        <p:spPr>
          <a:xfrm>
            <a:off x="3693400" y="725225"/>
            <a:ext cx="4807549" cy="374273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37" name="Google Shape;437;p51"/>
          <p:cNvSpPr txBox="1"/>
          <p:nvPr>
            <p:ph idx="4294967295" type="body"/>
          </p:nvPr>
        </p:nvSpPr>
        <p:spPr>
          <a:xfrm>
            <a:off x="142950" y="725200"/>
            <a:ext cx="21825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Don’t let them go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performing sentiment analysis and segregation, we obtain a list of </a:t>
            </a:r>
            <a:r>
              <a:rPr b="1" lang="en"/>
              <a:t>unhappy customers</a:t>
            </a:r>
            <a:r>
              <a:rPr lang="en"/>
              <a:t> likely to leave. Address their grievances and concerns.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1"/>
          <p:cNvPicPr preferRelativeResize="0"/>
          <p:nvPr/>
        </p:nvPicPr>
        <p:blipFill rotWithShape="1">
          <a:blip r:embed="rId3">
            <a:alphaModFix/>
          </a:blip>
          <a:srcRect b="0" l="0" r="9297" t="0"/>
          <a:stretch/>
        </p:blipFill>
        <p:spPr>
          <a:xfrm>
            <a:off x="2416975" y="119075"/>
            <a:ext cx="6727025" cy="50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471900" y="403675"/>
            <a:ext cx="84957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an Illusion. We have the perfect illusionary reality for our premium customers!</a:t>
            </a:r>
            <a:endParaRPr b="1"/>
          </a:p>
        </p:txBody>
      </p:sp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0" y="1817338"/>
            <a:ext cx="57162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Millenials love cool tech. 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Infact, they are one of the most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tech-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savvy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generations.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We have a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techie way to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engage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 this techie generation.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Business Cards equipped with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augmented reality (AR)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 that showcase the cardholder’s direct links to website, linkedin profile, etc will be given to our </a:t>
            </a:r>
            <a:r>
              <a:rPr i="1" lang="en" sz="1600">
                <a:solidFill>
                  <a:srgbClr val="222222"/>
                </a:solidFill>
                <a:highlight>
                  <a:srgbClr val="FFFFFF"/>
                </a:highlight>
              </a:rPr>
              <a:t>Gold members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at a minimal cost.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customers will be able to acquire this card for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FREE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!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Watch the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 video on the following slide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 to know more.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445" name="Google Shape;445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825" y="2214688"/>
            <a:ext cx="3344426" cy="23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title"/>
          </p:nvPr>
        </p:nvSpPr>
        <p:spPr>
          <a:xfrm>
            <a:off x="460950" y="346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BUSINESS CARDS</a:t>
            </a:r>
            <a:endParaRPr/>
          </a:p>
        </p:txBody>
      </p:sp>
      <p:pic>
        <p:nvPicPr>
          <p:cNvPr id="452" name="Google Shape;452;p53" title="bussinesscard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100" y="1383375"/>
            <a:ext cx="4936874" cy="3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idx="4294967295" type="ctrTitle"/>
          </p:nvPr>
        </p:nvSpPr>
        <p:spPr>
          <a:xfrm>
            <a:off x="257200" y="290800"/>
            <a:ext cx="6517500" cy="7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Technology Stack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458" name="Google Shape;458;p5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0" y="919000"/>
            <a:ext cx="3013950" cy="9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600" y="919000"/>
            <a:ext cx="1081926" cy="9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525" y="1086332"/>
            <a:ext cx="2687050" cy="64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550" y="2050550"/>
            <a:ext cx="3970326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050550"/>
            <a:ext cx="2079477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4700" y="1730813"/>
            <a:ext cx="1898775" cy="17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6050" y="3412437"/>
            <a:ext cx="2176650" cy="11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3550" y="3242825"/>
            <a:ext cx="2733624" cy="136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4477" y="3471890"/>
            <a:ext cx="1346901" cy="105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2631275" y="785825"/>
            <a:ext cx="3917100" cy="3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/>
              <a:t>To Sum it Up</a:t>
            </a:r>
            <a:endParaRPr b="1" i="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0" lang="en"/>
              <a:t>All in all, we have provided technical solutions to attract , engage and make sure that millennials stick by utilizing the distinguishing characteristics of the Gen Y.</a:t>
            </a:r>
            <a:endParaRPr i="0"/>
          </a:p>
        </p:txBody>
      </p:sp>
      <p:sp>
        <p:nvSpPr>
          <p:cNvPr id="473" name="Google Shape;473;p55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for your time!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We hope you enjoyed our ideas as much as we enjoyed creating them! :)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Express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465675" y="1883825"/>
            <a:ext cx="80580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471900" y="2722925"/>
            <a:ext cx="77259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Recently A sizable jump in card purchase volumes coupled with improving net interest margins helped the card lending giant mitigate the impact of higher operating expenses as well as elevated card charge-off rates on its bottom line.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77900" y="1931425"/>
            <a:ext cx="8058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423675" y="1784475"/>
            <a:ext cx="8270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398875" y="1175650"/>
            <a:ext cx="8270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7525"/>
            <a:ext cx="9144000" cy="35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715725" y="1869788"/>
            <a:ext cx="7557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222222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Amex</a:t>
            </a:r>
            <a:r>
              <a:rPr lang="en" sz="1800">
                <a:solidFill>
                  <a:srgbClr val="222222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, is an American multinational financial services corporation which  is best known for its charge card, credit card and traveler’s cheque businesses. It is recognised for being “elite” and card has gathered prestige.</a:t>
            </a:r>
            <a:endParaRPr sz="1800"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935850" y="3411950"/>
            <a:ext cx="780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715725" y="3762725"/>
            <a:ext cx="8058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Consumer</a:t>
            </a:r>
            <a:endParaRPr/>
          </a:p>
        </p:txBody>
      </p:sp>
      <p:sp>
        <p:nvSpPr>
          <p:cNvPr id="231" name="Google Shape;231;p2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Who are the millennials and what do they want?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4">
            <a:alphaModFix/>
          </a:blip>
          <a:srcRect b="0" l="7072" r="8936" t="0"/>
          <a:stretch/>
        </p:blipFill>
        <p:spPr>
          <a:xfrm>
            <a:off x="4691050" y="850550"/>
            <a:ext cx="3869550" cy="34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5">
            <a:alphaModFix/>
          </a:blip>
          <a:srcRect b="0" l="0" r="6393" t="0"/>
          <a:stretch/>
        </p:blipFill>
        <p:spPr>
          <a:xfrm>
            <a:off x="378470" y="850550"/>
            <a:ext cx="4312580" cy="34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Millennials</a:t>
            </a:r>
            <a:r>
              <a:rPr lang="en"/>
              <a:t> Look to their </a:t>
            </a:r>
            <a:r>
              <a:rPr b="1" lang="en"/>
              <a:t>Network</a:t>
            </a:r>
            <a:r>
              <a:rPr lang="en"/>
              <a:t> for answers 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Gen Y</a:t>
            </a:r>
            <a:r>
              <a:rPr lang="en" sz="1600">
                <a:solidFill>
                  <a:srgbClr val="666666"/>
                </a:solidFill>
              </a:rPr>
              <a:t> is well-acquainted with the </a:t>
            </a:r>
            <a:r>
              <a:rPr b="1" lang="en" sz="1600">
                <a:solidFill>
                  <a:srgbClr val="666666"/>
                </a:solidFill>
              </a:rPr>
              <a:t>power of word of mouth</a:t>
            </a:r>
            <a:r>
              <a:rPr lang="en" sz="1600">
                <a:solidFill>
                  <a:srgbClr val="666666"/>
                </a:solidFill>
              </a:rPr>
              <a:t>. 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They believe and often rely upon what their friends and family have to say.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If they are extremely happy or disappointed in some service or product, they want the company as well as their consumers to know. 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  <a:highlight>
                  <a:srgbClr val="FFFFFF"/>
                </a:highlight>
              </a:rPr>
              <a:t>“</a:t>
            </a:r>
            <a:r>
              <a:rPr b="1" lang="en" sz="1600">
                <a:solidFill>
                  <a:srgbClr val="666666"/>
                </a:solidFill>
                <a:highlight>
                  <a:srgbClr val="FFFFFF"/>
                </a:highlight>
              </a:rPr>
              <a:t>Eight out of 10 millennials never buy anything without first reading a review, a study has found</a:t>
            </a:r>
            <a:r>
              <a:rPr lang="en" sz="1600">
                <a:solidFill>
                  <a:srgbClr val="666666"/>
                </a:solidFill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666666"/>
                </a:solidFill>
              </a:rPr>
              <a:t>” - https://www.independent.co.uk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875" y="3381575"/>
            <a:ext cx="2097626" cy="16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825" y="3108720"/>
            <a:ext cx="5138700" cy="190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50" y="88125"/>
            <a:ext cx="4250501" cy="3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198075" y="1719550"/>
            <a:ext cx="28500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Analysis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wish to perform a rigorous segregation of reviews into being positive or negative by using selenium in order to scrape relevant tweets and consequently apply sentiment analysis to derive the </a:t>
            </a:r>
            <a:r>
              <a:rPr b="1" lang="en"/>
              <a:t>overall opinion of the respective consumer.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have in Store?</a:t>
            </a:r>
            <a:endParaRPr/>
          </a:p>
        </p:txBody>
      </p:sp>
      <p:sp>
        <p:nvSpPr>
          <p:cNvPr id="259" name="Google Shape;259;p27"/>
          <p:cNvSpPr txBox="1"/>
          <p:nvPr>
            <p:ph idx="2" type="body"/>
          </p:nvPr>
        </p:nvSpPr>
        <p:spPr>
          <a:xfrm>
            <a:off x="3048075" y="1719550"/>
            <a:ext cx="58221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it help?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able to extract the tweets in accordance to the input query, be it ‘visa’, ‘mastercard’,  or ‘amex’.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monitoring competitive company reviews, we can obtain the lot of </a:t>
            </a:r>
            <a:r>
              <a:rPr b="1" lang="en"/>
              <a:t>satisfied/dissatisfied consumers</a:t>
            </a:r>
            <a:r>
              <a:rPr lang="en"/>
              <a:t> and strategise.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sentiment analysis model classifies the tweets as being positive/negative with an </a:t>
            </a:r>
            <a:r>
              <a:rPr b="1" lang="en"/>
              <a:t>accuracy of 93%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Vulnerable Consumers: The consumers that have recently faced issues with competitor companies form a target consumer-base for us and the ones giving negative reviews about AMEX.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